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33"/>
  </p:notesMasterIdLst>
  <p:sldIdLst>
    <p:sldId id="257" r:id="rId4"/>
    <p:sldId id="282" r:id="rId5"/>
    <p:sldId id="268" r:id="rId6"/>
    <p:sldId id="271" r:id="rId7"/>
    <p:sldId id="273" r:id="rId8"/>
    <p:sldId id="269" r:id="rId9"/>
    <p:sldId id="275" r:id="rId10"/>
    <p:sldId id="277" r:id="rId11"/>
    <p:sldId id="278" r:id="rId12"/>
    <p:sldId id="281" r:id="rId13"/>
    <p:sldId id="279" r:id="rId14"/>
    <p:sldId id="258" r:id="rId15"/>
    <p:sldId id="259" r:id="rId16"/>
    <p:sldId id="260" r:id="rId17"/>
    <p:sldId id="262" r:id="rId18"/>
    <p:sldId id="261" r:id="rId19"/>
    <p:sldId id="263" r:id="rId20"/>
    <p:sldId id="264" r:id="rId21"/>
    <p:sldId id="265" r:id="rId22"/>
    <p:sldId id="270" r:id="rId23"/>
    <p:sldId id="266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3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C3118-0681-45DD-B221-5B3DBA22FA7B}" type="datetimeFigureOut">
              <a:rPr lang="fr-CA" smtClean="0"/>
              <a:t>2015-01-26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50BAC-339D-4D2F-8DA6-BD94B1B7A9A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754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446 participants par organisations :</a:t>
            </a:r>
            <a:r>
              <a:rPr lang="fr-CA" baseline="0" dirty="0" smtClean="0"/>
              <a:t> « Combien de participants ont pris part à au moins un atelier de cirque social dispensé par votre organisme au cours des 12 derniers mois? »</a:t>
            </a:r>
          </a:p>
          <a:p>
            <a:r>
              <a:rPr lang="fr-CA" baseline="0" dirty="0" smtClean="0"/>
              <a:t>Échantillon au moment de la fermeture du sondage: près de 40%. Sondage réalisé entre Novembre 2011 et Octobre 2012. 126 répondants.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ACDF1-9FE2-4A2B-A28E-499406371E6F}" type="slidenum">
              <a:rPr lang="en-CA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1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5CAF-E6FD-4345-AB1B-200978FBB38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the PLAY Fun tool requires special training. These tools are designed to align with the PHE Canada Passport for Life tool described next.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24C04-6637-2B4C-AC6B-43C30A38B0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9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2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2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1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71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3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1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56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29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4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7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4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42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18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5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6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9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3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38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65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0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25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13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7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0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1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3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1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6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A8E"/>
            </a:gs>
            <a:gs pos="100000">
              <a:srgbClr val="001C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2865-C28F-4E5F-944D-9B51FD8641DC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1116-E825-4462-A48C-1F60170AE57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7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98C296-B787-3E4E-8E51-B67422FE760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26/01/2015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143856-F7C3-1744-8C0D-A75EB369EA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7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12" y="476672"/>
            <a:ext cx="3477388" cy="4104456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179512" y="5085184"/>
            <a:ext cx="8856984" cy="1357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CA" sz="4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</a:t>
            </a:r>
            <a:r>
              <a:rPr lang="fr-CA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Social </a:t>
            </a:r>
            <a:r>
              <a:rPr lang="fr-CA" sz="4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Circus</a:t>
            </a:r>
            <a:endParaRPr lang="fr-CA" sz="4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CA" sz="4000" dirty="0" smtClean="0">
                <a:solidFill>
                  <a:srgbClr val="F4B5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 </a:t>
            </a:r>
            <a:r>
              <a:rPr lang="fr-CA" sz="4000" dirty="0" err="1" smtClean="0">
                <a:solidFill>
                  <a:srgbClr val="F4B5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</a:t>
            </a:r>
            <a:endParaRPr lang="fr-CA" sz="4000" dirty="0">
              <a:solidFill>
                <a:srgbClr val="F4B51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7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0" y="1008203"/>
            <a:ext cx="8723708" cy="58051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Gender Gap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9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Findings/Play Self &amp; Coach</a:t>
            </a:r>
            <a:endParaRPr lang="fr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4B518"/>
                </a:solidFill>
              </a:rPr>
              <a:t>Children in circus (Self reported)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Feel they are talented!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Are more eager and motivated to participate, especially females.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Accept the importance of learning new movements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Feel they comprehend movement terminology.  </a:t>
            </a:r>
          </a:p>
          <a:p>
            <a:r>
              <a:rPr lang="en-US" dirty="0" smtClean="0">
                <a:solidFill>
                  <a:srgbClr val="F4B518"/>
                </a:solidFill>
              </a:rPr>
              <a:t>Coaches/teachers see children in circus as having higher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Confidence, motivation, comprehension, and diverse movements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8496944" cy="6524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National Endowment for the Arts</a:t>
            </a:r>
            <a:endParaRPr lang="fr-CA" sz="2800" b="1" dirty="0">
              <a:solidFill>
                <a:schemeClr val="bg1"/>
              </a:solidFill>
            </a:endParaRPr>
          </a:p>
          <a:p>
            <a:pPr algn="ctr"/>
            <a:r>
              <a:rPr lang="en-CA" sz="2800" dirty="0" smtClean="0">
                <a:solidFill>
                  <a:srgbClr val="F4B518"/>
                </a:solidFill>
              </a:rPr>
              <a:t>The </a:t>
            </a:r>
            <a:r>
              <a:rPr lang="en-CA" sz="2800" dirty="0">
                <a:solidFill>
                  <a:srgbClr val="F4B518"/>
                </a:solidFill>
              </a:rPr>
              <a:t>Arts and Achievement in At-Risk Youth: Findings from Four Longitudinal </a:t>
            </a:r>
            <a:r>
              <a:rPr lang="en-CA" sz="2800" dirty="0" smtClean="0">
                <a:solidFill>
                  <a:srgbClr val="F4B518"/>
                </a:solidFill>
              </a:rPr>
              <a:t>Studies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600" dirty="0" smtClean="0">
                <a:solidFill>
                  <a:schemeClr val="bg1"/>
                </a:solidFill>
              </a:rPr>
              <a:t>Examines the academic and civic behavior outcomes of youth who</a:t>
            </a:r>
            <a:r>
              <a:rPr lang="en-CA" sz="2600" dirty="0">
                <a:solidFill>
                  <a:schemeClr val="bg1"/>
                </a:solidFill>
              </a:rPr>
              <a:t> </a:t>
            </a:r>
            <a:r>
              <a:rPr lang="en-CA" sz="2600" dirty="0" smtClean="0">
                <a:solidFill>
                  <a:schemeClr val="bg1"/>
                </a:solidFill>
              </a:rPr>
              <a:t>have engaged deeply with the arts in or out of school (high arts)</a:t>
            </a:r>
          </a:p>
          <a:p>
            <a:endParaRPr lang="en-CA" sz="2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600" dirty="0" smtClean="0">
                <a:solidFill>
                  <a:schemeClr val="bg1"/>
                </a:solidFill>
              </a:rPr>
              <a:t>With a specific focus on youth who came from lower socioeconomic status (low-SES) backgrounds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pPr algn="r"/>
            <a:r>
              <a:rPr lang="en-CA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http://arts.gov/sites/default/files/Arts-At-Risk-Youth.pdf </a:t>
            </a:r>
          </a:p>
          <a:p>
            <a:pPr algn="r"/>
            <a:r>
              <a:rPr lang="en-CA" b="1" dirty="0" smtClean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204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78"/>
            <a:ext cx="8208912" cy="68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479094" cy="67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5940152" y="2348880"/>
            <a:ext cx="1152128" cy="1008112"/>
            <a:chOff x="6012160" y="2348880"/>
            <a:chExt cx="1152128" cy="1008112"/>
          </a:xfrm>
        </p:grpSpPr>
        <p:sp>
          <p:nvSpPr>
            <p:cNvPr id="4" name="Double flèche horizontale 3"/>
            <p:cNvSpPr/>
            <p:nvPr/>
          </p:nvSpPr>
          <p:spPr>
            <a:xfrm>
              <a:off x="6012160" y="2348880"/>
              <a:ext cx="1152128" cy="288032"/>
            </a:xfrm>
            <a:prstGeom prst="leftRightArrow">
              <a:avLst/>
            </a:prstGeom>
            <a:solidFill>
              <a:srgbClr val="F4B5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Double flèche horizontale 5"/>
            <p:cNvSpPr/>
            <p:nvPr/>
          </p:nvSpPr>
          <p:spPr>
            <a:xfrm>
              <a:off x="6012160" y="3068960"/>
              <a:ext cx="1152128" cy="288032"/>
            </a:xfrm>
            <a:prstGeom prst="leftRightArrow">
              <a:avLst/>
            </a:prstGeom>
            <a:solidFill>
              <a:srgbClr val="F4B5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6278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1" y="116632"/>
            <a:ext cx="7169421" cy="66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 rot="5400000">
            <a:off x="6876256" y="3068960"/>
            <a:ext cx="3816424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2500" dirty="0" err="1" smtClean="0">
                <a:solidFill>
                  <a:srgbClr val="F4B518"/>
                </a:solidFill>
              </a:rPr>
              <a:t>Academic</a:t>
            </a:r>
            <a:r>
              <a:rPr lang="fr-CA" sz="2500" dirty="0" smtClean="0">
                <a:solidFill>
                  <a:srgbClr val="F4B518"/>
                </a:solidFill>
              </a:rPr>
              <a:t> </a:t>
            </a:r>
            <a:r>
              <a:rPr lang="fr-CA" sz="2500" dirty="0" err="1" smtClean="0">
                <a:solidFill>
                  <a:srgbClr val="F4B518"/>
                </a:solidFill>
              </a:rPr>
              <a:t>Achievement</a:t>
            </a:r>
            <a:endParaRPr lang="fr-CA" sz="2500" dirty="0">
              <a:solidFill>
                <a:srgbClr val="F4B5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0" y="76847"/>
            <a:ext cx="7187902" cy="673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 rot="5400000">
            <a:off x="6876256" y="3068960"/>
            <a:ext cx="3816424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2500" dirty="0" err="1" smtClean="0">
                <a:solidFill>
                  <a:srgbClr val="F4B518"/>
                </a:solidFill>
              </a:rPr>
              <a:t>Academic</a:t>
            </a:r>
            <a:r>
              <a:rPr lang="fr-CA" sz="2500" dirty="0" smtClean="0">
                <a:solidFill>
                  <a:srgbClr val="F4B518"/>
                </a:solidFill>
              </a:rPr>
              <a:t> </a:t>
            </a:r>
            <a:r>
              <a:rPr lang="fr-CA" sz="2500" dirty="0" err="1" smtClean="0">
                <a:solidFill>
                  <a:srgbClr val="F4B518"/>
                </a:solidFill>
              </a:rPr>
              <a:t>Achievement</a:t>
            </a:r>
            <a:endParaRPr lang="fr-CA" sz="2500" dirty="0">
              <a:solidFill>
                <a:srgbClr val="F4B5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5" y="103176"/>
            <a:ext cx="7513463" cy="66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 rot="5400000">
            <a:off x="6876256" y="3068960"/>
            <a:ext cx="3816424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2500" dirty="0" err="1" smtClean="0">
                <a:solidFill>
                  <a:srgbClr val="F4B518"/>
                </a:solidFill>
              </a:rPr>
              <a:t>Academic</a:t>
            </a:r>
            <a:r>
              <a:rPr lang="fr-CA" sz="2500" dirty="0" smtClean="0">
                <a:solidFill>
                  <a:srgbClr val="F4B518"/>
                </a:solidFill>
              </a:rPr>
              <a:t> </a:t>
            </a:r>
            <a:r>
              <a:rPr lang="fr-CA" sz="2500" dirty="0" err="1" smtClean="0">
                <a:solidFill>
                  <a:srgbClr val="F4B518"/>
                </a:solidFill>
              </a:rPr>
              <a:t>Achievement</a:t>
            </a:r>
            <a:endParaRPr lang="fr-CA" sz="2500" dirty="0">
              <a:solidFill>
                <a:srgbClr val="F4B5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7620207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3707903" y="2708920"/>
            <a:ext cx="532562" cy="2284893"/>
            <a:chOff x="3707903" y="2708920"/>
            <a:chExt cx="532562" cy="2284893"/>
          </a:xfrm>
        </p:grpSpPr>
        <p:sp>
          <p:nvSpPr>
            <p:cNvPr id="6" name="Double flèche horizontale 5"/>
            <p:cNvSpPr/>
            <p:nvPr/>
          </p:nvSpPr>
          <p:spPr>
            <a:xfrm>
              <a:off x="3772411" y="2708920"/>
              <a:ext cx="468054" cy="288032"/>
            </a:xfrm>
            <a:prstGeom prst="leftRightArrow">
              <a:avLst/>
            </a:prstGeom>
            <a:solidFill>
              <a:srgbClr val="F4B5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Double flèche horizontale 6"/>
            <p:cNvSpPr/>
            <p:nvPr/>
          </p:nvSpPr>
          <p:spPr>
            <a:xfrm>
              <a:off x="3707903" y="4705781"/>
              <a:ext cx="504055" cy="288032"/>
            </a:xfrm>
            <a:prstGeom prst="leftRightArrow">
              <a:avLst/>
            </a:prstGeom>
            <a:solidFill>
              <a:srgbClr val="F4B5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 rot="5400000">
            <a:off x="6876256" y="3068960"/>
            <a:ext cx="3816424" cy="504056"/>
          </a:xfrm>
        </p:spPr>
        <p:txBody>
          <a:bodyPr>
            <a:normAutofit/>
          </a:bodyPr>
          <a:lstStyle/>
          <a:p>
            <a:r>
              <a:rPr lang="fr-CA" sz="2500" dirty="0" smtClean="0">
                <a:solidFill>
                  <a:srgbClr val="F4B5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 Participation</a:t>
            </a:r>
            <a:endParaRPr lang="fr-CA" sz="2500" dirty="0">
              <a:solidFill>
                <a:srgbClr val="F4B51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4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"/>
          <a:stretch/>
        </p:blipFill>
        <p:spPr bwMode="auto">
          <a:xfrm>
            <a:off x="1115616" y="77678"/>
            <a:ext cx="7015882" cy="666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 rot="5400000">
            <a:off x="6876256" y="3068960"/>
            <a:ext cx="3816424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2500" dirty="0" smtClean="0">
                <a:solidFill>
                  <a:srgbClr val="F4B518"/>
                </a:solidFill>
              </a:rPr>
              <a:t>Civic Engagement</a:t>
            </a:r>
            <a:endParaRPr lang="fr-CA" sz="2500" dirty="0">
              <a:solidFill>
                <a:srgbClr val="F4B5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205064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dozen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social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circus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on-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going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or about to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begin</a:t>
            </a:r>
            <a:endParaRPr lang="fr-CA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…and the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are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starting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coming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in!</a:t>
            </a:r>
          </a:p>
          <a:p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Cirque du Monde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antenna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and the training program (and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its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amazing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trainers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fr-CA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great</a:t>
            </a:r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medium!</a:t>
            </a:r>
          </a:p>
          <a:p>
            <a:r>
              <a:rPr lang="fr-CA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how?</a:t>
            </a:r>
          </a:p>
        </p:txBody>
      </p:sp>
      <p:sp>
        <p:nvSpPr>
          <p:cNvPr id="5" name="Espace réservé du contenu 8"/>
          <p:cNvSpPr txBox="1">
            <a:spLocks/>
          </p:cNvSpPr>
          <p:nvPr/>
        </p:nvSpPr>
        <p:spPr>
          <a:xfrm>
            <a:off x="467544" y="343197"/>
            <a:ext cx="8136904" cy="1357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CA" sz="4000" dirty="0">
                <a:solidFill>
                  <a:srgbClr val="F4B5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 </a:t>
            </a:r>
            <a:r>
              <a:rPr lang="fr-CA" sz="4000" dirty="0" err="1" smtClean="0">
                <a:solidFill>
                  <a:srgbClr val="F4B5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Circus</a:t>
            </a:r>
            <a:r>
              <a:rPr lang="fr-CA" sz="4000" dirty="0" smtClean="0">
                <a:solidFill>
                  <a:srgbClr val="F4B5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4000" dirty="0" err="1" smtClean="0">
                <a:solidFill>
                  <a:srgbClr val="F4B5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</a:t>
            </a:r>
            <a:r>
              <a:rPr lang="fr-CA" sz="4000" dirty="0" smtClean="0">
                <a:solidFill>
                  <a:srgbClr val="F4B5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the Training Program</a:t>
            </a:r>
            <a:endParaRPr lang="fr-CA" sz="4000" dirty="0">
              <a:solidFill>
                <a:srgbClr val="F4B51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6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6813"/>
            <a:ext cx="6912768" cy="663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 rot="5400000">
            <a:off x="6876256" y="3068960"/>
            <a:ext cx="3816424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2500" dirty="0" smtClean="0">
                <a:solidFill>
                  <a:srgbClr val="F4B518"/>
                </a:solidFill>
              </a:rPr>
              <a:t>Civic Engagement</a:t>
            </a:r>
            <a:endParaRPr lang="fr-CA" sz="2500" dirty="0">
              <a:solidFill>
                <a:srgbClr val="F4B5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7327"/>
          <a:stretch/>
        </p:blipFill>
        <p:spPr bwMode="auto">
          <a:xfrm>
            <a:off x="368489" y="139952"/>
            <a:ext cx="7888407" cy="652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 rot="5400000">
            <a:off x="6876256" y="3068960"/>
            <a:ext cx="3816424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2500" dirty="0" smtClean="0">
                <a:solidFill>
                  <a:srgbClr val="F4B518"/>
                </a:solidFill>
              </a:rPr>
              <a:t>Professional </a:t>
            </a:r>
            <a:r>
              <a:rPr lang="fr-CA" sz="2500" dirty="0" err="1" smtClean="0">
                <a:solidFill>
                  <a:srgbClr val="F4B518"/>
                </a:solidFill>
              </a:rPr>
              <a:t>Outcomes</a:t>
            </a:r>
            <a:endParaRPr lang="fr-CA" sz="2500" dirty="0">
              <a:solidFill>
                <a:srgbClr val="F4B518"/>
              </a:solidFill>
            </a:endParaRPr>
          </a:p>
        </p:txBody>
      </p:sp>
      <p:sp>
        <p:nvSpPr>
          <p:cNvPr id="8" name="Double flèche horizontale 7"/>
          <p:cNvSpPr/>
          <p:nvPr/>
        </p:nvSpPr>
        <p:spPr>
          <a:xfrm>
            <a:off x="4716016" y="2780928"/>
            <a:ext cx="648072" cy="288032"/>
          </a:xfrm>
          <a:prstGeom prst="leftRightArrow">
            <a:avLst/>
          </a:prstGeom>
          <a:solidFill>
            <a:srgbClr val="F4B5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19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86268"/>
            <a:ext cx="9144000" cy="304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</a:rPr>
              <a:t>Report on the Questionnaire </a:t>
            </a:r>
            <a:r>
              <a:rPr lang="fr-CA" sz="3200" dirty="0" smtClean="0">
                <a:solidFill>
                  <a:schemeClr val="bg1"/>
                </a:solidFill>
              </a:rPr>
              <a:t>Survey (56) </a:t>
            </a:r>
            <a:r>
              <a:rPr lang="fr-CA" sz="3200" dirty="0" err="1" smtClean="0">
                <a:solidFill>
                  <a:schemeClr val="bg1"/>
                </a:solidFill>
              </a:rPr>
              <a:t>Conducted</a:t>
            </a:r>
            <a:endParaRPr lang="fr-CA" sz="3200" dirty="0">
              <a:solidFill>
                <a:schemeClr val="bg1"/>
              </a:solidFill>
            </a:endParaRPr>
          </a:p>
          <a:p>
            <a:pPr algn="ctr"/>
            <a:r>
              <a:rPr lang="en-CA" sz="3200" dirty="0">
                <a:solidFill>
                  <a:schemeClr val="bg1"/>
                </a:solidFill>
              </a:rPr>
              <a:t>among Social Circus Participants at the</a:t>
            </a:r>
          </a:p>
          <a:p>
            <a:pPr algn="ctr"/>
            <a:r>
              <a:rPr lang="fr-CA" sz="3200" dirty="0">
                <a:solidFill>
                  <a:schemeClr val="bg1"/>
                </a:solidFill>
              </a:rPr>
              <a:t>“Rassemblement” </a:t>
            </a:r>
            <a:r>
              <a:rPr lang="fr-CA" sz="3200" dirty="0" err="1">
                <a:solidFill>
                  <a:schemeClr val="bg1"/>
                </a:solidFill>
              </a:rPr>
              <a:t>Event</a:t>
            </a:r>
            <a:r>
              <a:rPr lang="fr-CA" sz="3200" dirty="0">
                <a:solidFill>
                  <a:schemeClr val="bg1"/>
                </a:solidFill>
              </a:rPr>
              <a:t>, </a:t>
            </a:r>
            <a:r>
              <a:rPr lang="fr-CA" sz="3200" dirty="0" err="1">
                <a:solidFill>
                  <a:schemeClr val="bg1"/>
                </a:solidFill>
              </a:rPr>
              <a:t>Quebec</a:t>
            </a:r>
            <a:r>
              <a:rPr lang="fr-CA" sz="3200" dirty="0">
                <a:solidFill>
                  <a:schemeClr val="bg1"/>
                </a:solidFill>
              </a:rPr>
              <a:t>, May, </a:t>
            </a:r>
            <a:r>
              <a:rPr lang="fr-CA" sz="3200" dirty="0" smtClean="0">
                <a:solidFill>
                  <a:schemeClr val="bg1"/>
                </a:solidFill>
              </a:rPr>
              <a:t>2014</a:t>
            </a:r>
          </a:p>
          <a:p>
            <a:pPr algn="ctr"/>
            <a:endParaRPr lang="fr-CA" sz="3200" dirty="0">
              <a:solidFill>
                <a:schemeClr val="bg1"/>
              </a:solidFill>
            </a:endParaRPr>
          </a:p>
          <a:p>
            <a:pPr algn="ctr"/>
            <a:r>
              <a:rPr lang="fr-CA" sz="3200" dirty="0" err="1">
                <a:solidFill>
                  <a:schemeClr val="bg1"/>
                </a:solidFill>
              </a:rPr>
              <a:t>Prepared</a:t>
            </a:r>
            <a:r>
              <a:rPr lang="fr-CA" sz="3200" dirty="0">
                <a:solidFill>
                  <a:schemeClr val="bg1"/>
                </a:solidFill>
              </a:rPr>
              <a:t> by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</a:rPr>
              <a:t>Dr. Jennifer Spiegel, Concordia </a:t>
            </a:r>
            <a:r>
              <a:rPr lang="it-IT" sz="3200" dirty="0" smtClean="0">
                <a:solidFill>
                  <a:schemeClr val="bg1"/>
                </a:solidFill>
              </a:rPr>
              <a:t>University</a:t>
            </a:r>
            <a:endParaRPr lang="fr-CA" sz="32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7" y="749404"/>
            <a:ext cx="626364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0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"/>
          <a:stretch/>
        </p:blipFill>
        <p:spPr bwMode="auto">
          <a:xfrm>
            <a:off x="106302" y="1034693"/>
            <a:ext cx="8906259" cy="577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51219" y="260648"/>
            <a:ext cx="3816424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CA" sz="4000" dirty="0" err="1" smtClean="0">
                <a:solidFill>
                  <a:srgbClr val="F4B518"/>
                </a:solidFill>
              </a:rPr>
              <a:t>Personal</a:t>
            </a:r>
            <a:r>
              <a:rPr lang="fr-CA" sz="4000" dirty="0" smtClean="0">
                <a:solidFill>
                  <a:srgbClr val="F4B518"/>
                </a:solidFill>
              </a:rPr>
              <a:t> </a:t>
            </a:r>
            <a:r>
              <a:rPr lang="fr-CA" sz="4000" dirty="0" err="1" smtClean="0">
                <a:solidFill>
                  <a:srgbClr val="F4B518"/>
                </a:solidFill>
              </a:rPr>
              <a:t>Growth</a:t>
            </a:r>
            <a:endParaRPr lang="fr-CA" sz="4000" dirty="0">
              <a:solidFill>
                <a:srgbClr val="F4B518"/>
              </a:solidFill>
            </a:endParaRP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7824" y="2302665"/>
            <a:ext cx="54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8064" y="2339495"/>
            <a:ext cx="54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0112" y="2261914"/>
            <a:ext cx="54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04168" y="2207516"/>
            <a:ext cx="54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1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r="1486"/>
          <a:stretch/>
        </p:blipFill>
        <p:spPr bwMode="auto">
          <a:xfrm>
            <a:off x="1" y="1166454"/>
            <a:ext cx="9143999" cy="52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51219" y="260648"/>
            <a:ext cx="3816424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CA" sz="4000" dirty="0" smtClean="0">
                <a:solidFill>
                  <a:srgbClr val="F4B518"/>
                </a:solidFill>
              </a:rPr>
              <a:t>Social Inclusion</a:t>
            </a:r>
            <a:endParaRPr lang="fr-CA" sz="4000" dirty="0">
              <a:solidFill>
                <a:srgbClr val="F4B518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8679" y="2677921"/>
            <a:ext cx="673826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52975" y="2677921"/>
            <a:ext cx="673826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48280" y="2680181"/>
            <a:ext cx="5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464495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CA" sz="4000" dirty="0" smtClean="0">
                <a:solidFill>
                  <a:srgbClr val="F4B518"/>
                </a:solidFill>
              </a:rPr>
              <a:t>Social Engagement</a:t>
            </a:r>
            <a:endParaRPr lang="fr-CA" sz="4000" dirty="0">
              <a:solidFill>
                <a:srgbClr val="F4B518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 bwMode="auto">
          <a:xfrm>
            <a:off x="107504" y="1130327"/>
            <a:ext cx="8925636" cy="553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" b="6109"/>
          <a:stretch/>
        </p:blipFill>
        <p:spPr bwMode="auto">
          <a:xfrm>
            <a:off x="33923" y="1431389"/>
            <a:ext cx="9002573" cy="466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464495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CA" sz="4000" dirty="0" err="1" smtClean="0">
                <a:solidFill>
                  <a:srgbClr val="F4B518"/>
                </a:solidFill>
              </a:rPr>
              <a:t>View</a:t>
            </a:r>
            <a:r>
              <a:rPr lang="fr-CA" sz="4000" dirty="0" smtClean="0">
                <a:solidFill>
                  <a:srgbClr val="F4B518"/>
                </a:solidFill>
              </a:rPr>
              <a:t> on </a:t>
            </a:r>
            <a:r>
              <a:rPr lang="fr-CA" sz="4000" dirty="0" err="1" smtClean="0">
                <a:solidFill>
                  <a:srgbClr val="F4B518"/>
                </a:solidFill>
              </a:rPr>
              <a:t>Education</a:t>
            </a:r>
            <a:endParaRPr lang="fr-CA" sz="4000" dirty="0">
              <a:solidFill>
                <a:srgbClr val="F4B518"/>
              </a:solidFill>
            </a:endParaRPr>
          </a:p>
        </p:txBody>
      </p:sp>
      <p:sp>
        <p:nvSpPr>
          <p:cNvPr id="10" name="Double flèche horizontale 9"/>
          <p:cNvSpPr/>
          <p:nvPr/>
        </p:nvSpPr>
        <p:spPr>
          <a:xfrm>
            <a:off x="3672687" y="3807072"/>
            <a:ext cx="755297" cy="270000"/>
          </a:xfrm>
          <a:prstGeom prst="leftRightArrow">
            <a:avLst/>
          </a:prstGeom>
          <a:solidFill>
            <a:srgbClr val="F4B51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59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31980"/>
            <a:ext cx="8928992" cy="533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464495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CA" sz="4000" dirty="0" err="1" smtClean="0">
                <a:solidFill>
                  <a:srgbClr val="F4B518"/>
                </a:solidFill>
              </a:rPr>
              <a:t>View</a:t>
            </a:r>
            <a:r>
              <a:rPr lang="fr-CA" sz="4000" dirty="0" smtClean="0">
                <a:solidFill>
                  <a:srgbClr val="F4B518"/>
                </a:solidFill>
              </a:rPr>
              <a:t> on </a:t>
            </a:r>
            <a:r>
              <a:rPr lang="fr-CA" sz="4000" dirty="0" err="1" smtClean="0">
                <a:solidFill>
                  <a:srgbClr val="F4B518"/>
                </a:solidFill>
              </a:rPr>
              <a:t>Working</a:t>
            </a:r>
            <a:endParaRPr lang="fr-CA" sz="4000" dirty="0">
              <a:solidFill>
                <a:srgbClr val="F4B518"/>
              </a:solidFill>
            </a:endParaRPr>
          </a:p>
        </p:txBody>
      </p:sp>
      <p:sp>
        <p:nvSpPr>
          <p:cNvPr id="6" name="Double flèche horizontale 5"/>
          <p:cNvSpPr/>
          <p:nvPr/>
        </p:nvSpPr>
        <p:spPr>
          <a:xfrm>
            <a:off x="2123728" y="3356992"/>
            <a:ext cx="2088232" cy="270000"/>
          </a:xfrm>
          <a:prstGeom prst="leftRightArrow">
            <a:avLst/>
          </a:prstGeom>
          <a:solidFill>
            <a:srgbClr val="F4B51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31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r="4606" b="2435"/>
          <a:stretch/>
        </p:blipFill>
        <p:spPr bwMode="auto">
          <a:xfrm>
            <a:off x="107504" y="1484784"/>
            <a:ext cx="8974853" cy="5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328592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CA" sz="4000" dirty="0" err="1" smtClean="0">
                <a:solidFill>
                  <a:srgbClr val="F4B518"/>
                </a:solidFill>
              </a:rPr>
              <a:t>View</a:t>
            </a:r>
            <a:r>
              <a:rPr lang="fr-CA" sz="4000" dirty="0" smtClean="0">
                <a:solidFill>
                  <a:srgbClr val="F4B518"/>
                </a:solidFill>
              </a:rPr>
              <a:t> on Substance Use</a:t>
            </a:r>
            <a:endParaRPr lang="fr-CA" sz="4000" dirty="0">
              <a:solidFill>
                <a:srgbClr val="F4B5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light of </a:t>
            </a:r>
            <a:r>
              <a:rPr lang="fr-CA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these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do </a:t>
            </a:r>
            <a:r>
              <a:rPr lang="fr-CA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think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relevant to </a:t>
            </a:r>
            <a:r>
              <a:rPr lang="fr-CA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share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during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training ? And </a:t>
            </a:r>
            <a:r>
              <a:rPr lang="fr-CA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endParaRPr lang="fr-CA" sz="36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fr-CA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</a:t>
            </a:r>
            <a:r>
              <a:rPr lang="fr-CA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</a:t>
            </a:r>
            <a:r>
              <a:rPr lang="fr-CA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</a:t>
            </a:r>
            <a:r>
              <a:rPr lang="fr-CA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integrate</a:t>
            </a:r>
            <a:r>
              <a:rPr lang="fr-CA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</a:t>
            </a:r>
            <a:r>
              <a:rPr lang="fr-CA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</a:t>
            </a:r>
            <a:r>
              <a:rPr lang="fr-CA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topic</a:t>
            </a:r>
            <a:r>
              <a:rPr lang="fr-CA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the training ?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97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76672"/>
            <a:ext cx="8136904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Physical Literacy study on the impact of circus arts practice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47664" y="2233129"/>
            <a:ext cx="2592288" cy="126787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l="3419" t="4210" r="5766" b="4506"/>
          <a:stretch/>
        </p:blipFill>
        <p:spPr>
          <a:xfrm>
            <a:off x="5292080" y="2696287"/>
            <a:ext cx="2448272" cy="2460905"/>
          </a:xfrm>
          <a:prstGeom prst="rect">
            <a:avLst/>
          </a:prstGeom>
        </p:spPr>
      </p:pic>
      <p:pic>
        <p:nvPicPr>
          <p:cNvPr id="11266" name="Picture 2" descr="C:\Users\dasimard\Desktop\Varia\CDS_LOGO_YEL_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2580838" cy="16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4042" y="798695"/>
            <a:ext cx="7772400" cy="1524000"/>
          </a:xfrm>
        </p:spPr>
        <p:txBody>
          <a:bodyPr>
            <a:noAutofit/>
          </a:bodyPr>
          <a:lstStyle/>
          <a:p>
            <a:pPr algn="l">
              <a:lnSpc>
                <a:spcPts val="5000"/>
              </a:lnSpc>
            </a:pPr>
            <a:r>
              <a:rPr lang="en-US" sz="6200" b="1" cap="all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Littératie</a:t>
            </a:r>
            <a:r>
              <a:rPr lang="en-US" sz="6200" b="1" cap="al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6200" b="1" cap="al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6200" b="1" cap="al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physique </a:t>
            </a:r>
            <a:endParaRPr lang="en-US" sz="6200" b="1" cap="al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800" y="3738754"/>
            <a:ext cx="3810000" cy="2975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6167" y="2551837"/>
            <a:ext cx="7450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r-FR" dirty="0">
                <a:solidFill>
                  <a:prstClr val="black"/>
                </a:solidFill>
              </a:rPr>
              <a:t>“</a:t>
            </a:r>
            <a:r>
              <a:rPr lang="fr-FR" dirty="0" err="1">
                <a:solidFill>
                  <a:prstClr val="black"/>
                </a:solidFill>
              </a:rPr>
              <a:t>Physical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literacy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can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be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described</a:t>
            </a:r>
            <a:r>
              <a:rPr lang="fr-FR" dirty="0">
                <a:solidFill>
                  <a:prstClr val="black"/>
                </a:solidFill>
              </a:rPr>
              <a:t> as the motivation, confidence, </a:t>
            </a:r>
            <a:r>
              <a:rPr lang="fr-FR" dirty="0" err="1">
                <a:solidFill>
                  <a:prstClr val="black"/>
                </a:solidFill>
              </a:rPr>
              <a:t>physical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competence</a:t>
            </a:r>
            <a:r>
              <a:rPr lang="fr-FR" dirty="0">
                <a:solidFill>
                  <a:prstClr val="black"/>
                </a:solidFill>
              </a:rPr>
              <a:t>, </a:t>
            </a:r>
            <a:r>
              <a:rPr lang="fr-FR" dirty="0" err="1">
                <a:solidFill>
                  <a:prstClr val="black"/>
                </a:solidFill>
              </a:rPr>
              <a:t>knowledge</a:t>
            </a:r>
            <a:r>
              <a:rPr lang="fr-FR" dirty="0">
                <a:solidFill>
                  <a:prstClr val="black"/>
                </a:solidFill>
              </a:rPr>
              <a:t> and </a:t>
            </a:r>
            <a:r>
              <a:rPr lang="fr-FR" dirty="0" err="1">
                <a:solidFill>
                  <a:prstClr val="black"/>
                </a:solidFill>
              </a:rPr>
              <a:t>understanding</a:t>
            </a:r>
            <a:r>
              <a:rPr lang="fr-FR" dirty="0">
                <a:solidFill>
                  <a:prstClr val="black"/>
                </a:solidFill>
              </a:rPr>
              <a:t> to value and </a:t>
            </a:r>
            <a:r>
              <a:rPr lang="fr-FR" dirty="0" err="1">
                <a:solidFill>
                  <a:prstClr val="black"/>
                </a:solidFill>
              </a:rPr>
              <a:t>take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responsibility</a:t>
            </a:r>
            <a:r>
              <a:rPr lang="fr-FR" dirty="0">
                <a:solidFill>
                  <a:prstClr val="black"/>
                </a:solidFill>
              </a:rPr>
              <a:t> for engagement in </a:t>
            </a:r>
            <a:r>
              <a:rPr lang="fr-FR" dirty="0" err="1">
                <a:solidFill>
                  <a:prstClr val="black"/>
                </a:solidFill>
              </a:rPr>
              <a:t>physical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activities</a:t>
            </a:r>
            <a:r>
              <a:rPr lang="fr-FR" dirty="0">
                <a:solidFill>
                  <a:prstClr val="black"/>
                </a:solidFill>
              </a:rPr>
              <a:t> for life.”</a:t>
            </a:r>
          </a:p>
          <a:p>
            <a:pPr defTabSz="457200"/>
            <a:r>
              <a:rPr lang="is-IS" dirty="0">
                <a:solidFill>
                  <a:prstClr val="black"/>
                </a:solidFill>
              </a:rPr>
              <a:t> (Whitehead, 2014)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14563"/>
            <a:ext cx="9143999" cy="32555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57322" y="2214563"/>
            <a:ext cx="2066406" cy="3911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Literacy</a:t>
            </a:r>
          </a:p>
          <a:p>
            <a:r>
              <a:rPr lang="en-US" sz="2400" dirty="0" smtClean="0"/>
              <a:t>ABC</a:t>
            </a:r>
          </a:p>
          <a:p>
            <a:r>
              <a:rPr lang="en-US" sz="2400" dirty="0" smtClean="0"/>
              <a:t>Words</a:t>
            </a:r>
          </a:p>
          <a:p>
            <a:r>
              <a:rPr lang="en-US" sz="2400" dirty="0" smtClean="0"/>
              <a:t>Sentences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4067944" y="2214563"/>
            <a:ext cx="1656184" cy="3911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Music</a:t>
            </a:r>
          </a:p>
          <a:p>
            <a:r>
              <a:rPr lang="en-US" sz="2400" dirty="0" smtClean="0"/>
              <a:t>Do-re-mi</a:t>
            </a:r>
          </a:p>
          <a:p>
            <a:r>
              <a:rPr lang="en-US" sz="2400" dirty="0" smtClean="0"/>
              <a:t>Scale </a:t>
            </a:r>
          </a:p>
          <a:p>
            <a:r>
              <a:rPr lang="en-US" sz="2400" dirty="0" smtClean="0"/>
              <a:t>Score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1979712" y="2214563"/>
            <a:ext cx="1944216" cy="3911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Numeracy</a:t>
            </a:r>
          </a:p>
          <a:p>
            <a:r>
              <a:rPr lang="en-US" sz="2400" dirty="0" smtClean="0"/>
              <a:t>123</a:t>
            </a:r>
          </a:p>
          <a:p>
            <a:r>
              <a:rPr lang="en-US" sz="2400" dirty="0" smtClean="0"/>
              <a:t>Fractions</a:t>
            </a:r>
          </a:p>
          <a:p>
            <a:r>
              <a:rPr lang="en-US" sz="2400" dirty="0" smtClean="0"/>
              <a:t>Equations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294967295"/>
          </p:nvPr>
        </p:nvSpPr>
        <p:spPr>
          <a:xfrm>
            <a:off x="5792663" y="2204864"/>
            <a:ext cx="3351336" cy="391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Physical Literacy</a:t>
            </a:r>
          </a:p>
          <a:p>
            <a:r>
              <a:rPr lang="en-US" sz="2400" dirty="0" smtClean="0"/>
              <a:t>Movement vocabulary</a:t>
            </a:r>
          </a:p>
          <a:p>
            <a:r>
              <a:rPr lang="en-US" sz="2400" dirty="0" smtClean="0"/>
              <a:t>Sequences</a:t>
            </a:r>
          </a:p>
          <a:p>
            <a:r>
              <a:rPr lang="en-US" sz="2400" dirty="0" smtClean="0"/>
              <a:t>Tasks  </a:t>
            </a:r>
          </a:p>
        </p:txBody>
      </p:sp>
      <p:cxnSp>
        <p:nvCxnSpPr>
          <p:cNvPr id="10" name="Straight Connector 12"/>
          <p:cNvCxnSpPr/>
          <p:nvPr/>
        </p:nvCxnSpPr>
        <p:spPr>
          <a:xfrm>
            <a:off x="395536" y="3212976"/>
            <a:ext cx="85637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3233" y="692696"/>
            <a:ext cx="8367280" cy="86409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smtClean="0"/>
              <a:t>Skill Based Literacies”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Physical Literacy study on the impact of circus arts </a:t>
            </a:r>
            <a:r>
              <a:rPr lang="en-US" sz="3600" dirty="0" smtClean="0">
                <a:solidFill>
                  <a:schemeClr val="bg1"/>
                </a:solidFill>
              </a:rPr>
              <a:t>practice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4B518"/>
                </a:solidFill>
              </a:rPr>
              <a:t>Does </a:t>
            </a:r>
            <a:r>
              <a:rPr lang="en-US" sz="2800" b="1" dirty="0" smtClean="0">
                <a:solidFill>
                  <a:srgbClr val="F4B518"/>
                </a:solidFill>
              </a:rPr>
              <a:t>circus instruction in school </a:t>
            </a:r>
            <a:r>
              <a:rPr lang="en-US" sz="2800" dirty="0" smtClean="0">
                <a:solidFill>
                  <a:srgbClr val="F4B518"/>
                </a:solidFill>
              </a:rPr>
              <a:t>provide </a:t>
            </a:r>
            <a:r>
              <a:rPr lang="en-US" sz="2800" i="1" dirty="0" smtClean="0">
                <a:solidFill>
                  <a:srgbClr val="F4B518"/>
                </a:solidFill>
              </a:rPr>
              <a:t>benefits</a:t>
            </a:r>
            <a:r>
              <a:rPr lang="en-US" sz="2800" dirty="0" smtClean="0">
                <a:solidFill>
                  <a:srgbClr val="F4B518"/>
                </a:solidFill>
              </a:rPr>
              <a:t> to children in comparison to matched school children, and age matched normative data?</a:t>
            </a:r>
          </a:p>
          <a:p>
            <a:pPr marL="628650"/>
            <a:r>
              <a:rPr lang="en-US" sz="2800" dirty="0" smtClean="0">
                <a:solidFill>
                  <a:schemeClr val="bg1"/>
                </a:solidFill>
              </a:rPr>
              <a:t>Grades </a:t>
            </a:r>
            <a:r>
              <a:rPr lang="en-US" sz="2800" dirty="0" smtClean="0">
                <a:solidFill>
                  <a:schemeClr val="bg1"/>
                </a:solidFill>
              </a:rPr>
              <a:t>4 and 5</a:t>
            </a:r>
          </a:p>
          <a:p>
            <a:pPr marL="628650"/>
            <a:r>
              <a:rPr lang="en-US" sz="2800" dirty="0" smtClean="0">
                <a:solidFill>
                  <a:schemeClr val="bg1"/>
                </a:solidFill>
              </a:rPr>
              <a:t>6 Schools (211 kids)</a:t>
            </a:r>
          </a:p>
          <a:p>
            <a:pPr marL="1143000" lvl="3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 with circus </a:t>
            </a:r>
            <a:r>
              <a:rPr lang="en-US" sz="2400" dirty="0" smtClean="0">
                <a:solidFill>
                  <a:schemeClr val="bg1"/>
                </a:solidFill>
              </a:rPr>
              <a:t>program(within PE) </a:t>
            </a:r>
            <a:r>
              <a:rPr lang="en-US" sz="2400" dirty="0" smtClean="0">
                <a:solidFill>
                  <a:schemeClr val="bg1"/>
                </a:solidFill>
              </a:rPr>
              <a:t>and 3 </a:t>
            </a:r>
            <a:r>
              <a:rPr lang="en-US" sz="2400" dirty="0" smtClean="0">
                <a:solidFill>
                  <a:schemeClr val="bg1"/>
                </a:solidFill>
              </a:rPr>
              <a:t>without circus program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28650"/>
            <a:r>
              <a:rPr lang="en-US" sz="2800" dirty="0" smtClean="0">
                <a:solidFill>
                  <a:schemeClr val="bg1"/>
                </a:solidFill>
              </a:rPr>
              <a:t>Two measurements (Jan/Feb and May/June of 2014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12" y="1567333"/>
            <a:ext cx="738265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PLAY FUN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objective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assessment of motor competence, movement vocabulary, confidence, comprehension 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PLAY Coach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– coach/PE/PT/AT assessment of a child 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PLAY Parent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– parental assessment of a child 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PLAY Self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child’s self assessment 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PLAY Inventory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inventory of activities- participation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343" y="33528"/>
            <a:ext cx="3234267" cy="1617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645" y="787877"/>
            <a:ext cx="286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Instruments</a:t>
            </a:r>
            <a:r>
              <a:rPr lang="en-US" dirty="0">
                <a:solidFill>
                  <a:prstClr val="black"/>
                </a:solidFill>
              </a:rPr>
              <a:t> 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Physical Literacy Lens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29207" y="1340768"/>
            <a:ext cx="7571185" cy="5141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4B518"/>
                </a:solidFill>
              </a:rPr>
              <a:t>PL Assessment </a:t>
            </a:r>
            <a:r>
              <a:rPr lang="en-US" sz="2400" dirty="0" smtClean="0">
                <a:solidFill>
                  <a:srgbClr val="F4B518"/>
                </a:solidFill>
              </a:rPr>
              <a:t>is </a:t>
            </a:r>
            <a:r>
              <a:rPr lang="en-US" sz="2400" dirty="0" smtClean="0">
                <a:solidFill>
                  <a:srgbClr val="F4B518"/>
                </a:solidFill>
              </a:rPr>
              <a:t>more than just physical; </a:t>
            </a:r>
            <a:r>
              <a:rPr lang="en-US" sz="2400" dirty="0" smtClean="0">
                <a:solidFill>
                  <a:srgbClr val="F4B518"/>
                </a:solidFill>
              </a:rPr>
              <a:t>it</a:t>
            </a:r>
            <a:r>
              <a:rPr lang="en-US" sz="2400" dirty="0" smtClean="0">
                <a:solidFill>
                  <a:srgbClr val="F4B518"/>
                </a:solidFill>
              </a:rPr>
              <a:t> </a:t>
            </a:r>
            <a:r>
              <a:rPr lang="en-US" sz="2400" dirty="0" smtClean="0">
                <a:solidFill>
                  <a:srgbClr val="F4B518"/>
                </a:solidFill>
              </a:rPr>
              <a:t>includes 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Physical 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Competence 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Diversity 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Environments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Psychological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Self-efficacy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Confidence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Cognitive (vocabulary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Social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Participation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4B518"/>
                </a:solidFill>
              </a:rPr>
              <a:t>Perceptions </a:t>
            </a:r>
            <a:endParaRPr lang="en-US" sz="2400" dirty="0">
              <a:solidFill>
                <a:srgbClr val="F4B518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Children 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Parent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PE/Coach/instructor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Evaluator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et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95421" cy="5593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332656"/>
            <a:ext cx="4680520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Motor Competence </a:t>
            </a:r>
            <a:endParaRPr lang="fr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568</Words>
  <Application>Microsoft Office PowerPoint</Application>
  <PresentationFormat>Affichage à l'écran (4:3)</PresentationFormat>
  <Paragraphs>113</Paragraphs>
  <Slides>29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1_Thème Office</vt:lpstr>
      <vt:lpstr>Thème Office</vt:lpstr>
      <vt:lpstr>2_Thème Office</vt:lpstr>
      <vt:lpstr>Présentation PowerPoint</vt:lpstr>
      <vt:lpstr>Présentation PowerPoint</vt:lpstr>
      <vt:lpstr>Présentation PowerPoint</vt:lpstr>
      <vt:lpstr>Littératie  physique </vt:lpstr>
      <vt:lpstr>“Skill Based Literacies”</vt:lpstr>
      <vt:lpstr>Présentation PowerPoint</vt:lpstr>
      <vt:lpstr>Présentation PowerPoint</vt:lpstr>
      <vt:lpstr>The Physical Literacy Lens </vt:lpstr>
      <vt:lpstr>Présentation PowerPoint</vt:lpstr>
      <vt:lpstr>Présentation PowerPoint</vt:lpstr>
      <vt:lpstr>Findings/Play Self &amp; Coach</vt:lpstr>
      <vt:lpstr>Présentation PowerPoint</vt:lpstr>
      <vt:lpstr>Présentation PowerPoint</vt:lpstr>
      <vt:lpstr>Présentation PowerPoint</vt:lpstr>
      <vt:lpstr>Academic Achievement</vt:lpstr>
      <vt:lpstr>Academic Achievement</vt:lpstr>
      <vt:lpstr>Academic Achievement</vt:lpstr>
      <vt:lpstr>Social Participation</vt:lpstr>
      <vt:lpstr>Civic Engagement</vt:lpstr>
      <vt:lpstr>Civic Engagement</vt:lpstr>
      <vt:lpstr>Professional Outcomes</vt:lpstr>
      <vt:lpstr>Présentation PowerPoint</vt:lpstr>
      <vt:lpstr>Personal Growth</vt:lpstr>
      <vt:lpstr>Social Inclusion</vt:lpstr>
      <vt:lpstr>Social Engagement</vt:lpstr>
      <vt:lpstr>View on Education</vt:lpstr>
      <vt:lpstr>View on Working</vt:lpstr>
      <vt:lpstr>View on Substance Use</vt:lpstr>
      <vt:lpstr>Présentation PowerPoint</vt:lpstr>
    </vt:vector>
  </TitlesOfParts>
  <Company>Cirque Du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Cirque du Soleil</dc:creator>
  <cp:lastModifiedBy>Cirque du Soleil</cp:lastModifiedBy>
  <cp:revision>23</cp:revision>
  <dcterms:created xsi:type="dcterms:W3CDTF">2015-01-26T16:13:48Z</dcterms:created>
  <dcterms:modified xsi:type="dcterms:W3CDTF">2015-01-29T16:31:20Z</dcterms:modified>
</cp:coreProperties>
</file>